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65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6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6"/>
    <p:restoredTop sz="94745"/>
  </p:normalViewPr>
  <p:slideViewPr>
    <p:cSldViewPr snapToGrid="0">
      <p:cViewPr varScale="1">
        <p:scale>
          <a:sx n="109" d="100"/>
          <a:sy n="109" d="100"/>
        </p:scale>
        <p:origin x="60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52BAA-3A2A-C1A0-7B58-8386DA5AA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DE0806-BB64-436E-94D6-0E9E56B25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0F20D99-A054-C8A7-6FD6-9FFBA4B7E83F}"/>
              </a:ext>
            </a:extLst>
          </p:cNvPr>
          <p:cNvSpPr/>
          <p:nvPr userDrawn="1"/>
        </p:nvSpPr>
        <p:spPr>
          <a:xfrm>
            <a:off x="0" y="979136"/>
            <a:ext cx="12192000" cy="5470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5775CF-DBE4-142B-08E3-712D6BB743BC}"/>
              </a:ext>
            </a:extLst>
          </p:cNvPr>
          <p:cNvSpPr/>
          <p:nvPr userDrawn="1"/>
        </p:nvSpPr>
        <p:spPr>
          <a:xfrm rot="19723815">
            <a:off x="5494546" y="4450010"/>
            <a:ext cx="8350981" cy="3797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6125D58-A804-BD51-FCDF-28588C13D21F}"/>
              </a:ext>
            </a:extLst>
          </p:cNvPr>
          <p:cNvSpPr/>
          <p:nvPr userDrawn="1"/>
        </p:nvSpPr>
        <p:spPr>
          <a:xfrm rot="19723815">
            <a:off x="5891055" y="5024545"/>
            <a:ext cx="8350981" cy="3797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al 7">
            <a:extLst>
              <a:ext uri="{FF2B5EF4-FFF2-40B4-BE49-F238E27FC236}">
                <a16:creationId xmlns:a16="http://schemas.microsoft.com/office/drawing/2014/main" id="{7FC85648-93C1-B6EB-C4E2-9005CB0307A3}"/>
              </a:ext>
            </a:extLst>
          </p:cNvPr>
          <p:cNvSpPr/>
          <p:nvPr userDrawn="1"/>
        </p:nvSpPr>
        <p:spPr>
          <a:xfrm>
            <a:off x="6027218" y="1405316"/>
            <a:ext cx="4617855" cy="4617855"/>
          </a:xfrm>
          <a:prstGeom prst="ellipse">
            <a:avLst/>
          </a:prstGeom>
          <a:ln w="7620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FEE23A0-92A6-F4F5-1568-4974721E4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25" y="1877353"/>
            <a:ext cx="4337050" cy="2387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 de tekststijl van het model te bewerken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7859EFE-D0BB-0EBF-9408-C6B42A6623E7}"/>
              </a:ext>
            </a:extLst>
          </p:cNvPr>
          <p:cNvCxnSpPr/>
          <p:nvPr userDrawn="1"/>
        </p:nvCxnSpPr>
        <p:spPr>
          <a:xfrm>
            <a:off x="631179" y="4596276"/>
            <a:ext cx="175597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E5B1373-03D0-8475-4261-55DAA8F7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872039"/>
            <a:ext cx="3313113" cy="38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  <p:pic>
        <p:nvPicPr>
          <p:cNvPr id="12" name="Afbeelding 11" descr="Afbeelding met hemel, Landvoertuig, buitenshuis, persoon&#10;&#10;Door AI gegenereerde inhoud is mogelijk onjuist.">
            <a:extLst>
              <a:ext uri="{FF2B5EF4-FFF2-40B4-BE49-F238E27FC236}">
                <a16:creationId xmlns:a16="http://schemas.microsoft.com/office/drawing/2014/main" id="{00C32877-0D79-61DC-95F5-05AE75B0D64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7362" y="1209737"/>
            <a:ext cx="5414874" cy="5382132"/>
          </a:xfrm>
          <a:prstGeom prst="ellipse">
            <a:avLst/>
          </a:prstGeom>
          <a:ln w="127000">
            <a:solidFill>
              <a:srgbClr val="860625"/>
            </a:solidFill>
          </a:ln>
        </p:spPr>
      </p:pic>
    </p:spTree>
    <p:extLst>
      <p:ext uri="{BB962C8B-B14F-4D97-AF65-F5344CB8AC3E}">
        <p14:creationId xmlns:p14="http://schemas.microsoft.com/office/powerpoint/2010/main" val="54545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952BAA-3A2A-C1A0-7B58-8386DA5AA2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90DE0806-BB64-436E-94D6-0E9E56B258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E0F20D99-A054-C8A7-6FD6-9FFBA4B7E83F}"/>
              </a:ext>
            </a:extLst>
          </p:cNvPr>
          <p:cNvSpPr/>
          <p:nvPr userDrawn="1"/>
        </p:nvSpPr>
        <p:spPr>
          <a:xfrm>
            <a:off x="0" y="979136"/>
            <a:ext cx="12192000" cy="5470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Rechthoek 8">
            <a:extLst>
              <a:ext uri="{FF2B5EF4-FFF2-40B4-BE49-F238E27FC236}">
                <a16:creationId xmlns:a16="http://schemas.microsoft.com/office/drawing/2014/main" id="{AD5775CF-DBE4-142B-08E3-712D6BB743BC}"/>
              </a:ext>
            </a:extLst>
          </p:cNvPr>
          <p:cNvSpPr/>
          <p:nvPr userDrawn="1"/>
        </p:nvSpPr>
        <p:spPr>
          <a:xfrm rot="19723815">
            <a:off x="5494546" y="4450010"/>
            <a:ext cx="8350981" cy="3797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Rechthoek 9">
            <a:extLst>
              <a:ext uri="{FF2B5EF4-FFF2-40B4-BE49-F238E27FC236}">
                <a16:creationId xmlns:a16="http://schemas.microsoft.com/office/drawing/2014/main" id="{76125D58-A804-BD51-FCDF-28588C13D21F}"/>
              </a:ext>
            </a:extLst>
          </p:cNvPr>
          <p:cNvSpPr/>
          <p:nvPr userDrawn="1"/>
        </p:nvSpPr>
        <p:spPr>
          <a:xfrm rot="19723815">
            <a:off x="5891055" y="5024545"/>
            <a:ext cx="8350981" cy="3797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8FEE23A0-92A6-F4F5-1568-4974721E4E1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42925" y="1877353"/>
            <a:ext cx="4337050" cy="2387600"/>
          </a:xfrm>
        </p:spPr>
        <p:txBody>
          <a:bodyPr>
            <a:normAutofit/>
          </a:bodyPr>
          <a:lstStyle>
            <a:lvl1pPr marL="0" indent="0">
              <a:buNone/>
              <a:defRPr sz="4400" b="1">
                <a:solidFill>
                  <a:schemeClr val="bg1"/>
                </a:solidFill>
              </a:defRPr>
            </a:lvl1pPr>
            <a:lvl2pPr>
              <a:defRPr b="1">
                <a:solidFill>
                  <a:schemeClr val="bg1"/>
                </a:solidFill>
              </a:defRPr>
            </a:lvl2pPr>
            <a:lvl3pPr>
              <a:defRPr b="1">
                <a:solidFill>
                  <a:schemeClr val="bg1"/>
                </a:solidFill>
              </a:defRPr>
            </a:lvl3pPr>
            <a:lvl4pPr>
              <a:defRPr b="1">
                <a:solidFill>
                  <a:schemeClr val="bg1"/>
                </a:solidFill>
              </a:defRPr>
            </a:lvl4pPr>
            <a:lvl5pPr>
              <a:defRPr b="1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 de tekststijl van het model te bewerken</a:t>
            </a:r>
          </a:p>
        </p:txBody>
      </p:sp>
      <p:cxnSp>
        <p:nvCxnSpPr>
          <p:cNvPr id="19" name="Rechte verbindingslijn 18">
            <a:extLst>
              <a:ext uri="{FF2B5EF4-FFF2-40B4-BE49-F238E27FC236}">
                <a16:creationId xmlns:a16="http://schemas.microsoft.com/office/drawing/2014/main" id="{C7859EFE-D0BB-0EBF-9408-C6B42A6623E7}"/>
              </a:ext>
            </a:extLst>
          </p:cNvPr>
          <p:cNvCxnSpPr/>
          <p:nvPr userDrawn="1"/>
        </p:nvCxnSpPr>
        <p:spPr>
          <a:xfrm>
            <a:off x="631179" y="4596276"/>
            <a:ext cx="1755971" cy="0"/>
          </a:xfrm>
          <a:prstGeom prst="line">
            <a:avLst/>
          </a:prstGeom>
          <a:ln w="76200">
            <a:solidFill>
              <a:schemeClr val="bg1"/>
            </a:solidFill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1E5B1373-03D0-8475-4261-55DAA8F755E3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31825" y="4872039"/>
            <a:ext cx="3313113" cy="385762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Datum</a:t>
            </a:r>
          </a:p>
        </p:txBody>
      </p:sp>
    </p:spTree>
    <p:extLst>
      <p:ext uri="{BB962C8B-B14F-4D97-AF65-F5344CB8AC3E}">
        <p14:creationId xmlns:p14="http://schemas.microsoft.com/office/powerpoint/2010/main" val="774843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>
            <a:extLst>
              <a:ext uri="{FF2B5EF4-FFF2-40B4-BE49-F238E27FC236}">
                <a16:creationId xmlns:a16="http://schemas.microsoft.com/office/drawing/2014/main" id="{7CF434BE-9C2F-3EA0-A9DA-14F4249789CA}"/>
              </a:ext>
            </a:extLst>
          </p:cNvPr>
          <p:cNvSpPr/>
          <p:nvPr userDrawn="1"/>
        </p:nvSpPr>
        <p:spPr>
          <a:xfrm>
            <a:off x="643992" y="2028848"/>
            <a:ext cx="8753668" cy="24422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ijdelijke aanduiding voor inhoud 2">
            <a:extLst>
              <a:ext uri="{FF2B5EF4-FFF2-40B4-BE49-F238E27FC236}">
                <a16:creationId xmlns:a16="http://schemas.microsoft.com/office/drawing/2014/main" id="{62B6388D-9BAF-9F6E-64AD-8269108CFE4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789639" y="2281561"/>
            <a:ext cx="4421553" cy="1923516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defRPr sz="16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2" name="Afbeelding 1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259F55D2-4F51-E7B9-0EC2-66863A8462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923286" y="-515914"/>
            <a:ext cx="9334036" cy="66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2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0E1D45A-CC1C-087F-B686-9C1A2DA417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8823593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50C4B24C-3F3F-00FF-4A4E-3DFDE2C73B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38200" y="1851025"/>
            <a:ext cx="10515600" cy="4108450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</p:spTree>
    <p:extLst>
      <p:ext uri="{BB962C8B-B14F-4D97-AF65-F5344CB8AC3E}">
        <p14:creationId xmlns:p14="http://schemas.microsoft.com/office/powerpoint/2010/main" val="762942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hemel, Landvoertuig, buitenshuis, persoon&#10;&#10;Door AI gegenereerde inhoud is mogelijk onjuist.">
            <a:extLst>
              <a:ext uri="{FF2B5EF4-FFF2-40B4-BE49-F238E27FC236}">
                <a16:creationId xmlns:a16="http://schemas.microsoft.com/office/drawing/2014/main" id="{B9619FAE-0B6F-7AF3-1127-74E6CA348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421734" cy="6342133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6E83EE5-E9EA-C7BE-BF87-E5C3BB4C1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2713" y="1223963"/>
            <a:ext cx="4141787" cy="47736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12" name="Afbeelding 11" descr="Afbeelding met tekst, persoon, kleding, vasthouden&#10;&#10;Door AI gegenereerde inhoud is mogelijk onjuist.">
            <a:extLst>
              <a:ext uri="{FF2B5EF4-FFF2-40B4-BE49-F238E27FC236}">
                <a16:creationId xmlns:a16="http://schemas.microsoft.com/office/drawing/2014/main" id="{8DE9209D-D184-7E1E-A037-87CD092B8D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0"/>
            <a:ext cx="7421734" cy="6342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9183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 descr="Afbeelding met hemel, Landvoertuig, buitenshuis, persoon&#10;&#10;Door AI gegenereerde inhoud is mogelijk onjuist.">
            <a:extLst>
              <a:ext uri="{FF2B5EF4-FFF2-40B4-BE49-F238E27FC236}">
                <a16:creationId xmlns:a16="http://schemas.microsoft.com/office/drawing/2014/main" id="{B9619FAE-0B6F-7AF3-1127-74E6CA3486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7421734" cy="6342133"/>
          </a:xfrm>
          <a:prstGeom prst="rect">
            <a:avLst/>
          </a:prstGeom>
        </p:spPr>
      </p:pic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6E83EE5-E9EA-C7BE-BF87-E5C3BB4C1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2713" y="1223963"/>
            <a:ext cx="4141787" cy="47736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pic>
        <p:nvPicPr>
          <p:cNvPr id="3" name="Afbeelding 2" descr="Afbeelding met persoon, kleding, wiel, glimlach&#10;&#10;Door AI gegenereerde inhoud is mogelijk onjuist.">
            <a:extLst>
              <a:ext uri="{FF2B5EF4-FFF2-40B4-BE49-F238E27FC236}">
                <a16:creationId xmlns:a16="http://schemas.microsoft.com/office/drawing/2014/main" id="{4CABC60F-18CF-CBD7-8C47-92AE428D4E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l="11289" r="18763"/>
          <a:stretch>
            <a:fillRect/>
          </a:stretch>
        </p:blipFill>
        <p:spPr>
          <a:xfrm>
            <a:off x="0" y="0"/>
            <a:ext cx="7421734" cy="6342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557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06E83EE5-E9EA-C7BE-BF87-E5C3BB4C1C5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732713" y="1223963"/>
            <a:ext cx="4141787" cy="4773612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300F9315-9C4D-4F04-2FD1-D1AFAE34BDE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7396163" cy="6333565"/>
          </a:xfrm>
        </p:spPr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317346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Afbeelding 9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FC26D775-80D3-483F-23D3-18B39F4C3C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132" y="2033130"/>
            <a:ext cx="3221808" cy="2147872"/>
          </a:xfrm>
          <a:prstGeom prst="rect">
            <a:avLst/>
          </a:prstGeom>
        </p:spPr>
      </p:pic>
      <p:pic>
        <p:nvPicPr>
          <p:cNvPr id="11" name="Afbeelding 10" descr="Afbeelding met Lettertype, tekst, wit, logo&#10;&#10;Door AI gegenereerde inhoud is mogelijk onjuist.">
            <a:extLst>
              <a:ext uri="{FF2B5EF4-FFF2-40B4-BE49-F238E27FC236}">
                <a16:creationId xmlns:a16="http://schemas.microsoft.com/office/drawing/2014/main" id="{F45B76BB-5CB4-2BF9-FCA5-786979DA12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262" y="3470874"/>
            <a:ext cx="3458681" cy="1704539"/>
          </a:xfrm>
          <a:prstGeom prst="rect">
            <a:avLst/>
          </a:prstGeom>
        </p:spPr>
      </p:pic>
      <p:pic>
        <p:nvPicPr>
          <p:cNvPr id="12" name="Afbeelding 11" descr="Afbeelding met logo, Graphics, Lettertype, Handelsmerk&#10;&#10;Door AI gegenereerde inhoud is mogelijk onjuist.">
            <a:extLst>
              <a:ext uri="{FF2B5EF4-FFF2-40B4-BE49-F238E27FC236}">
                <a16:creationId xmlns:a16="http://schemas.microsoft.com/office/drawing/2014/main" id="{560D7520-5CEF-3F00-2D81-0ED7D99FE10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29" b="31199"/>
          <a:stretch/>
        </p:blipFill>
        <p:spPr>
          <a:xfrm>
            <a:off x="7068677" y="2522910"/>
            <a:ext cx="3010538" cy="1168309"/>
          </a:xfrm>
          <a:prstGeom prst="rect">
            <a:avLst/>
          </a:prstGeom>
        </p:spPr>
      </p:pic>
      <p:pic>
        <p:nvPicPr>
          <p:cNvPr id="13" name="Afbeelding 12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9CBA4EC5-A989-2FAD-9F8B-9AB48A7554A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980" y="2848013"/>
            <a:ext cx="2007657" cy="518105"/>
          </a:xfrm>
          <a:prstGeom prst="rect">
            <a:avLst/>
          </a:prstGeom>
        </p:spPr>
      </p:pic>
      <p:pic>
        <p:nvPicPr>
          <p:cNvPr id="14" name="Afbeelding 13" descr="Afbeelding met Lettertype, tekst, Graphics, logo&#10;&#10;Door AI gegenereerde inhoud is mogelijk onjuist.">
            <a:extLst>
              <a:ext uri="{FF2B5EF4-FFF2-40B4-BE49-F238E27FC236}">
                <a16:creationId xmlns:a16="http://schemas.microsoft.com/office/drawing/2014/main" id="{748DDDDF-6BC2-4132-0A3A-38D2CDD806E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454" y="3896269"/>
            <a:ext cx="3010538" cy="8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937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468A157D-5D78-A6AB-83FE-28FEE21879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67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AC94650A-1099-FB6F-D239-8BFAC2A112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Klikken om de tekststijl van het model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</a:p>
        </p:txBody>
      </p:sp>
      <p:pic>
        <p:nvPicPr>
          <p:cNvPr id="8" name="Afbeelding 7" descr="Afbeelding met tekst, Lettertype, ontwerp&#10;&#10;Door AI gegenereerde inhoud is mogelijk onjuist.">
            <a:extLst>
              <a:ext uri="{FF2B5EF4-FFF2-40B4-BE49-F238E27FC236}">
                <a16:creationId xmlns:a16="http://schemas.microsoft.com/office/drawing/2014/main" id="{24441901-6AE6-85BC-2C1F-A780DC57930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67087" y="215935"/>
            <a:ext cx="2198862" cy="601346"/>
          </a:xfrm>
          <a:prstGeom prst="rect">
            <a:avLst/>
          </a:prstGeom>
        </p:spPr>
      </p:pic>
      <p:sp>
        <p:nvSpPr>
          <p:cNvPr id="9" name="Rechthoek 8">
            <a:extLst>
              <a:ext uri="{FF2B5EF4-FFF2-40B4-BE49-F238E27FC236}">
                <a16:creationId xmlns:a16="http://schemas.microsoft.com/office/drawing/2014/main" id="{3A426A78-4FE4-613F-C4DB-E7E1E6C02479}"/>
              </a:ext>
            </a:extLst>
          </p:cNvPr>
          <p:cNvSpPr/>
          <p:nvPr userDrawn="1"/>
        </p:nvSpPr>
        <p:spPr>
          <a:xfrm>
            <a:off x="0" y="6336064"/>
            <a:ext cx="12192000" cy="52193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194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0" r:id="rId3"/>
    <p:sldLayoutId id="2147483651" r:id="rId4"/>
    <p:sldLayoutId id="2147483652" r:id="rId5"/>
    <p:sldLayoutId id="2147483660" r:id="rId6"/>
    <p:sldLayoutId id="2147483661" r:id="rId7"/>
    <p:sldLayoutId id="2147483653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Helvetica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69D2C92-34EC-3F62-1021-90B27E9901A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42925" y="2084542"/>
            <a:ext cx="4337050" cy="1973223"/>
          </a:xfrm>
        </p:spPr>
        <p:txBody>
          <a:bodyPr>
            <a:normAutofit/>
          </a:bodyPr>
          <a:lstStyle/>
          <a:p>
            <a:r>
              <a:rPr lang="nl-NL" sz="6000" dirty="0"/>
              <a:t>Family Next </a:t>
            </a:r>
          </a:p>
        </p:txBody>
      </p:sp>
      <p:pic>
        <p:nvPicPr>
          <p:cNvPr id="14" name="Afbeelding 13" descr="Afbeelding met hemel, Landvoertuig, buitenshuis, persoon&#10;&#10;Door AI gegenereerde inhoud is mogelijk onjuist.">
            <a:extLst>
              <a:ext uri="{FF2B5EF4-FFF2-40B4-BE49-F238E27FC236}">
                <a16:creationId xmlns:a16="http://schemas.microsoft.com/office/drawing/2014/main" id="{FAE3D728-2254-F0A4-749A-392D7236CB3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07362" y="1209737"/>
            <a:ext cx="5414874" cy="5382132"/>
          </a:xfrm>
          <a:prstGeom prst="ellipse">
            <a:avLst/>
          </a:prstGeom>
          <a:ln w="127000">
            <a:solidFill>
              <a:srgbClr val="860625"/>
            </a:solidFill>
          </a:ln>
        </p:spPr>
      </p:pic>
    </p:spTree>
    <p:extLst>
      <p:ext uri="{BB962C8B-B14F-4D97-AF65-F5344CB8AC3E}">
        <p14:creationId xmlns:p14="http://schemas.microsoft.com/office/powerpoint/2010/main" val="3717836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>
            <a:extLst>
              <a:ext uri="{FF2B5EF4-FFF2-40B4-BE49-F238E27FC236}">
                <a16:creationId xmlns:a16="http://schemas.microsoft.com/office/drawing/2014/main" id="{8DD98246-E99B-7D3B-ED95-C31F5E396E8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nl-NL" b="1" dirty="0"/>
              <a:t>Provincie Overijssel</a:t>
            </a:r>
          </a:p>
          <a:p>
            <a:pPr marL="0" indent="0">
              <a:buNone/>
            </a:pPr>
            <a:r>
              <a:rPr lang="nl-NL" dirty="0"/>
              <a:t>Family Next is het programma voor familiebedrijven in Overijssel.</a:t>
            </a:r>
          </a:p>
        </p:txBody>
      </p:sp>
      <p:pic>
        <p:nvPicPr>
          <p:cNvPr id="3" name="Afbeelding 2" descr="Afbeelding met kaart&#10;&#10;Door AI gegenereerde inhoud is mogelijk onjuist.">
            <a:extLst>
              <a:ext uri="{FF2B5EF4-FFF2-40B4-BE49-F238E27FC236}">
                <a16:creationId xmlns:a16="http://schemas.microsoft.com/office/drawing/2014/main" id="{65BF6F54-A109-F6DB-2595-E7559E5ED4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3286" y="-515914"/>
            <a:ext cx="9334036" cy="6606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3486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33F6811F-8837-F3CB-396F-60E9ED5162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NL" sz="1800" b="1" dirty="0"/>
              <a:t>Het programma richt zich op:</a:t>
            </a:r>
          </a:p>
          <a:p>
            <a:pPr marL="285750" indent="-285750"/>
            <a:r>
              <a:rPr lang="nl-NL" sz="1800" dirty="0"/>
              <a:t>De complexiteit van een familiebedrijf voor, tijdens of na een </a:t>
            </a:r>
            <a:r>
              <a:rPr lang="nl-NL" sz="1800" b="1" dirty="0"/>
              <a:t>bedrijfsovername</a:t>
            </a:r>
          </a:p>
          <a:p>
            <a:pPr marL="285750" indent="-285750"/>
            <a:r>
              <a:rPr lang="nl-NL" sz="1800" dirty="0"/>
              <a:t>De complexiteit van een familiebedrijf bij </a:t>
            </a:r>
            <a:r>
              <a:rPr lang="nl-NL" sz="1800" b="1" dirty="0"/>
              <a:t>transitievraagstukken</a:t>
            </a:r>
          </a:p>
          <a:p>
            <a:pPr marL="285750" indent="-285750"/>
            <a:r>
              <a:rPr lang="nl-NL" sz="1800" b="1" dirty="0"/>
              <a:t>G</a:t>
            </a:r>
            <a:r>
              <a:rPr lang="nl-NL" sz="1800" b="1"/>
              <a:t>overnance</a:t>
            </a:r>
            <a:r>
              <a:rPr lang="nl-NL" sz="1800" dirty="0"/>
              <a:t>: besturen, beheersen en verantwoordelijkheid en zeggenschap</a:t>
            </a:r>
          </a:p>
          <a:p>
            <a:endParaRPr lang="nl-NL" sz="1800" dirty="0"/>
          </a:p>
          <a:p>
            <a:endParaRPr lang="nl-NL" sz="1800" dirty="0"/>
          </a:p>
        </p:txBody>
      </p:sp>
      <p:pic>
        <p:nvPicPr>
          <p:cNvPr id="4" name="Tijdelijke aanduiding voor afbeelding 3" descr="Afbeelding met hemel, Landvoertuig, buitenshuis, persoon&#10;&#10;Door AI gegenereerde inhoud is mogelijk onjuist.">
            <a:extLst>
              <a:ext uri="{FF2B5EF4-FFF2-40B4-BE49-F238E27FC236}">
                <a16:creationId xmlns:a16="http://schemas.microsoft.com/office/drawing/2014/main" id="{A5E1A7CC-3FBC-0DBD-2FBC-E89F30E12198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021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3A9185-C55C-0625-A51D-C231E4958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7DBBA35E-C37D-A6F5-B4B9-7AC5DD12F21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r>
              <a:rPr lang="nl-NL" sz="6000" dirty="0"/>
              <a:t>Leren met elkaar kringen</a:t>
            </a:r>
          </a:p>
        </p:txBody>
      </p:sp>
      <p:pic>
        <p:nvPicPr>
          <p:cNvPr id="3" name="Afbeelding 2" descr="Afbeelding met kleding, persoon, Menselijk gezicht, overdekt&#10;&#10;Door AI gegenereerde inhoud is mogelijk onjuist.">
            <a:extLst>
              <a:ext uri="{FF2B5EF4-FFF2-40B4-BE49-F238E27FC236}">
                <a16:creationId xmlns:a16="http://schemas.microsoft.com/office/drawing/2014/main" id="{87BBB81D-0A61-5B0B-5099-9C3262FB4A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4458" y="1274063"/>
            <a:ext cx="5384545" cy="5337751"/>
          </a:xfrm>
          <a:prstGeom prst="ellipse">
            <a:avLst/>
          </a:prstGeom>
          <a:ln w="1270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32171580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 descr="Afbeelding met persoon, kleding, wiel, glimlach&#10;&#10;Door AI gegenereerde inhoud is mogelijk onjuist.">
            <a:extLst>
              <a:ext uri="{FF2B5EF4-FFF2-40B4-BE49-F238E27FC236}">
                <a16:creationId xmlns:a16="http://schemas.microsoft.com/office/drawing/2014/main" id="{764A06E6-7FCB-C027-7DDC-71FCE6C5A1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90444" y="0"/>
            <a:ext cx="10622096" cy="6349116"/>
          </a:xfrm>
          <a:prstGeom prst="rect">
            <a:avLst/>
          </a:prstGeom>
        </p:spPr>
      </p:pic>
      <p:sp>
        <p:nvSpPr>
          <p:cNvPr id="4" name="Tekstvak 3">
            <a:extLst>
              <a:ext uri="{FF2B5EF4-FFF2-40B4-BE49-F238E27FC236}">
                <a16:creationId xmlns:a16="http://schemas.microsoft.com/office/drawing/2014/main" id="{70A9F1FF-2A81-E2BE-FECC-F89AC4424997}"/>
              </a:ext>
            </a:extLst>
          </p:cNvPr>
          <p:cNvSpPr txBox="1"/>
          <p:nvPr/>
        </p:nvSpPr>
        <p:spPr>
          <a:xfrm>
            <a:off x="6574893" y="5570797"/>
            <a:ext cx="8717873" cy="76944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nl-NL" sz="4400" b="1" dirty="0">
                <a:solidFill>
                  <a:schemeClr val="bg1"/>
                </a:solidFill>
                <a:latin typeface="Helvetica" pitchFamily="2" charset="0"/>
              </a:rPr>
              <a:t>Mentoren</a:t>
            </a:r>
          </a:p>
        </p:txBody>
      </p:sp>
    </p:spTree>
    <p:extLst>
      <p:ext uri="{BB962C8B-B14F-4D97-AF65-F5344CB8AC3E}">
        <p14:creationId xmlns:p14="http://schemas.microsoft.com/office/powerpoint/2010/main" val="29987893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Afbeelding met tekst, Lettertype, schermopname, logo&#10;&#10;Door AI gegenereerde inhoud is mogelijk onjuist.">
            <a:extLst>
              <a:ext uri="{FF2B5EF4-FFF2-40B4-BE49-F238E27FC236}">
                <a16:creationId xmlns:a16="http://schemas.microsoft.com/office/drawing/2014/main" id="{59910DBC-ED97-2140-EA30-DB6640B6897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9132" y="2033130"/>
            <a:ext cx="3221808" cy="2147872"/>
          </a:xfrm>
          <a:prstGeom prst="rect">
            <a:avLst/>
          </a:prstGeom>
        </p:spPr>
      </p:pic>
      <p:pic>
        <p:nvPicPr>
          <p:cNvPr id="5" name="Afbeelding 4" descr="Afbeelding met Lettertype, tekst, wit, logo&#10;&#10;Door AI gegenereerde inhoud is mogelijk onjuist.">
            <a:extLst>
              <a:ext uri="{FF2B5EF4-FFF2-40B4-BE49-F238E27FC236}">
                <a16:creationId xmlns:a16="http://schemas.microsoft.com/office/drawing/2014/main" id="{C8353FEE-A335-6463-6D36-E359B8E36F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60262" y="3470874"/>
            <a:ext cx="3458681" cy="1704539"/>
          </a:xfrm>
          <a:prstGeom prst="rect">
            <a:avLst/>
          </a:prstGeom>
        </p:spPr>
      </p:pic>
      <p:pic>
        <p:nvPicPr>
          <p:cNvPr id="7" name="Afbeelding 6" descr="Afbeelding met logo, Graphics, Lettertype, Handelsmerk&#10;&#10;Door AI gegenereerde inhoud is mogelijk onjuist.">
            <a:extLst>
              <a:ext uri="{FF2B5EF4-FFF2-40B4-BE49-F238E27FC236}">
                <a16:creationId xmlns:a16="http://schemas.microsoft.com/office/drawing/2014/main" id="{52FF3CAF-4B7D-16C9-6F9D-A63E5AE9CA6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029" b="31199"/>
          <a:stretch/>
        </p:blipFill>
        <p:spPr>
          <a:xfrm>
            <a:off x="7068677" y="2522910"/>
            <a:ext cx="3010538" cy="1168309"/>
          </a:xfrm>
          <a:prstGeom prst="rect">
            <a:avLst/>
          </a:prstGeom>
        </p:spPr>
      </p:pic>
      <p:pic>
        <p:nvPicPr>
          <p:cNvPr id="9" name="Afbeelding 8" descr="Afbeelding met zwart, duisternis&#10;&#10;Door AI gegenereerde inhoud is mogelijk onjuist.">
            <a:extLst>
              <a:ext uri="{FF2B5EF4-FFF2-40B4-BE49-F238E27FC236}">
                <a16:creationId xmlns:a16="http://schemas.microsoft.com/office/drawing/2014/main" id="{37B54BFF-DE94-4D91-EE5D-C8567622A5E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980" y="2848013"/>
            <a:ext cx="2007657" cy="518105"/>
          </a:xfrm>
          <a:prstGeom prst="rect">
            <a:avLst/>
          </a:prstGeom>
        </p:spPr>
      </p:pic>
      <p:pic>
        <p:nvPicPr>
          <p:cNvPr id="11" name="Afbeelding 10" descr="Afbeelding met Lettertype, tekst, Graphics, logo&#10;&#10;Door AI gegenereerde inhoud is mogelijk onjuist.">
            <a:extLst>
              <a:ext uri="{FF2B5EF4-FFF2-40B4-BE49-F238E27FC236}">
                <a16:creationId xmlns:a16="http://schemas.microsoft.com/office/drawing/2014/main" id="{D416CD48-9ADC-A53C-7580-7ABF6BA8D51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8454" y="3896269"/>
            <a:ext cx="3010538" cy="808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236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12762B3D-A1AD-7EB0-AD79-54E8E18B1548}"/>
              </a:ext>
            </a:extLst>
          </p:cNvPr>
          <p:cNvSpPr/>
          <p:nvPr/>
        </p:nvSpPr>
        <p:spPr>
          <a:xfrm>
            <a:off x="0" y="979136"/>
            <a:ext cx="12192000" cy="547021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 2">
            <a:extLst>
              <a:ext uri="{FF2B5EF4-FFF2-40B4-BE49-F238E27FC236}">
                <a16:creationId xmlns:a16="http://schemas.microsoft.com/office/drawing/2014/main" id="{27E72249-F9FE-3493-4A72-91C45A0EB440}"/>
              </a:ext>
            </a:extLst>
          </p:cNvPr>
          <p:cNvSpPr/>
          <p:nvPr/>
        </p:nvSpPr>
        <p:spPr>
          <a:xfrm rot="19723815">
            <a:off x="5494546" y="4450010"/>
            <a:ext cx="8350981" cy="379732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Rechthoek 3">
            <a:extLst>
              <a:ext uri="{FF2B5EF4-FFF2-40B4-BE49-F238E27FC236}">
                <a16:creationId xmlns:a16="http://schemas.microsoft.com/office/drawing/2014/main" id="{0DA071B0-A756-4F9B-6D35-7D64E20B5632}"/>
              </a:ext>
            </a:extLst>
          </p:cNvPr>
          <p:cNvSpPr/>
          <p:nvPr/>
        </p:nvSpPr>
        <p:spPr>
          <a:xfrm rot="19723815">
            <a:off x="5891055" y="5024545"/>
            <a:ext cx="8350981" cy="379732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6" name="Afbeelding 5" descr="Afbeelding met tekst, voedsel, etiket, logo&#10;&#10;Door AI gegenereerde inhoud is mogelijk onjuist.">
            <a:extLst>
              <a:ext uri="{FF2B5EF4-FFF2-40B4-BE49-F238E27FC236}">
                <a16:creationId xmlns:a16="http://schemas.microsoft.com/office/drawing/2014/main" id="{1444221D-6F35-AB19-A28C-2DFB5A38B0F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8132">
            <a:off x="4984908" y="1848952"/>
            <a:ext cx="6326949" cy="4223029"/>
          </a:xfrm>
          <a:prstGeom prst="rect">
            <a:avLst/>
          </a:prstGeom>
        </p:spPr>
      </p:pic>
      <p:sp>
        <p:nvSpPr>
          <p:cNvPr id="7" name="Tijdelijke aanduiding voor tekst 3">
            <a:extLst>
              <a:ext uri="{FF2B5EF4-FFF2-40B4-BE49-F238E27FC236}">
                <a16:creationId xmlns:a16="http://schemas.microsoft.com/office/drawing/2014/main" id="{7008DC59-4C05-74FC-D4CE-69E4B595C95D}"/>
              </a:ext>
            </a:extLst>
          </p:cNvPr>
          <p:cNvSpPr txBox="1">
            <a:spLocks/>
          </p:cNvSpPr>
          <p:nvPr/>
        </p:nvSpPr>
        <p:spPr>
          <a:xfrm>
            <a:off x="393475" y="1557626"/>
            <a:ext cx="7556653" cy="2387600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2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6000" b="1" dirty="0">
                <a:solidFill>
                  <a:schemeClr val="bg1"/>
                </a:solidFill>
              </a:rPr>
              <a:t>Schrijf je in voor Family Next</a:t>
            </a:r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9D5C91DF-635B-DD57-7088-57CCA7959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369" y="3945226"/>
            <a:ext cx="2339953" cy="2339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856217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Family Next 20 1">
      <a:dk1>
        <a:srgbClr val="292929"/>
      </a:dk1>
      <a:lt1>
        <a:srgbClr val="FFFFFF"/>
      </a:lt1>
      <a:dk2>
        <a:srgbClr val="0E2841"/>
      </a:dk2>
      <a:lt2>
        <a:srgbClr val="E8E8E8"/>
      </a:lt2>
      <a:accent1>
        <a:srgbClr val="850725"/>
      </a:accent1>
      <a:accent2>
        <a:srgbClr val="EE3120"/>
      </a:accent2>
      <a:accent3>
        <a:srgbClr val="F67B13"/>
      </a:accent3>
      <a:accent4>
        <a:srgbClr val="22AD47"/>
      </a:accent4>
      <a:accent5>
        <a:srgbClr val="164328"/>
      </a:accent5>
      <a:accent6>
        <a:srgbClr val="850725"/>
      </a:accent6>
      <a:hlink>
        <a:srgbClr val="850725"/>
      </a:hlink>
      <a:folHlink>
        <a:srgbClr val="F67B13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3243</TotalTime>
  <Words>59</Words>
  <Application>Microsoft Macintosh PowerPoint</Application>
  <PresentationFormat>Breedbeeld</PresentationFormat>
  <Paragraphs>10</Paragraphs>
  <Slides>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1" baseType="lpstr">
      <vt:lpstr>Aptos</vt:lpstr>
      <vt:lpstr>Arial</vt:lpstr>
      <vt:lpstr>Helvetica</vt:lpstr>
      <vt:lpstr>Kantoorthema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Iris Viola | Kennispoort Regio Zwolle</dc:creator>
  <cp:lastModifiedBy>Iris Viola | Kennispoort Regio Zwolle</cp:lastModifiedBy>
  <cp:revision>7</cp:revision>
  <dcterms:created xsi:type="dcterms:W3CDTF">2025-05-06T08:17:07Z</dcterms:created>
  <dcterms:modified xsi:type="dcterms:W3CDTF">2025-08-21T12:06:00Z</dcterms:modified>
</cp:coreProperties>
</file>